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sldIdLst>
    <p:sldId id="272" r:id="rId2"/>
    <p:sldId id="259" r:id="rId3"/>
    <p:sldId id="260" r:id="rId4"/>
    <p:sldId id="261" r:id="rId5"/>
    <p:sldId id="271" r:id="rId6"/>
    <p:sldId id="262" r:id="rId7"/>
    <p:sldId id="263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264" r:id="rId19"/>
    <p:sldId id="265" r:id="rId20"/>
    <p:sldId id="266" r:id="rId21"/>
    <p:sldId id="300" r:id="rId22"/>
    <p:sldId id="275" r:id="rId23"/>
    <p:sldId id="276" r:id="rId24"/>
    <p:sldId id="278" r:id="rId25"/>
    <p:sldId id="328" r:id="rId26"/>
    <p:sldId id="329" r:id="rId27"/>
    <p:sldId id="330" r:id="rId28"/>
    <p:sldId id="289" r:id="rId29"/>
    <p:sldId id="284" r:id="rId30"/>
    <p:sldId id="292" r:id="rId31"/>
    <p:sldId id="294" r:id="rId32"/>
    <p:sldId id="309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268" r:id="rId42"/>
    <p:sldId id="298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269" r:id="rId52"/>
    <p:sldId id="270" r:id="rId53"/>
    <p:sldId id="299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84784"/>
            <a:ext cx="7488832" cy="2952328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</a:t>
            </a:r>
            <a:r>
              <a:rPr lang="ru-RU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калейдоскоп</a:t>
            </a:r>
            <a:r>
              <a:rPr lang="ru-RU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551837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i="1" kern="1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+mj-cs"/>
              </a:rPr>
              <a:t>«Физический калейдоскоп»</a:t>
            </a:r>
            <a:endParaRPr lang="ru-RU" sz="9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17933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Первый закон Ньютона (закон инерции) был открыт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Аристотелем;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Ньютоном;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Ломоносовым;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Галилеем;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Архимедом.</a:t>
            </a:r>
          </a:p>
          <a:p>
            <a:endParaRPr lang="ru-RU" sz="3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8958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424935" cy="5865515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Каков протон на вкус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сладкий;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кислый;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горький;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соленый;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безвкусный.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00400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332656"/>
            <a:ext cx="8640960" cy="5793507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Какая звезда находится ближе всех к Земле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Солнце;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Альфа Центавра;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Луна;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Проксима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Центавра;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Сириус.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295231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496943" cy="5865515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Кто изобрел способ механической записи и воспроизведения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звука?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Кулибин;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Эдисон;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Леонардо да Винчи;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Тиндаль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Люмьер.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83820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04664"/>
            <a:ext cx="8496943" cy="5721499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Кто открыл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явление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радиоактивности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Беккерель;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Кюри;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Резерфорд;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Томсон;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Милликен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9422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8640"/>
            <a:ext cx="8496943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Какая из названных ниже элементарных частиц имеет наибольшую массу покоя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нейтрино;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электрон;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протон;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нейтрон;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пимезон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2400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5865515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Как называется главный оптический прибор подводной лодки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спектроскоп;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микроскоп;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перископ;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телескоп.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5185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496943" cy="5865515"/>
          </a:xfrm>
        </p:spPr>
        <p:txBody>
          <a:bodyPr/>
          <a:lstStyle/>
          <a:p>
            <a:pPr marL="0" indent="0">
              <a:buNone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Что меньше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вершок;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дюйм;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сантиметр;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фут.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92965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3"/>
            <a:ext cx="7408333" cy="2880321"/>
          </a:xfrm>
        </p:spPr>
        <p:txBody>
          <a:bodyPr>
            <a:normAutofit/>
          </a:bodyPr>
          <a:lstStyle/>
          <a:p>
            <a:pPr marL="137160" indent="0">
              <a:lnSpc>
                <a:spcPts val="1200"/>
              </a:lnSpc>
              <a:spcAft>
                <a:spcPts val="600"/>
              </a:spcAft>
              <a:buNone/>
            </a:pPr>
            <a:endParaRPr lang="ru-RU" b="1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137160" indent="0">
              <a:lnSpc>
                <a:spcPts val="1200"/>
              </a:lnSpc>
              <a:spcAft>
                <a:spcPts val="600"/>
              </a:spcAft>
              <a:buNone/>
            </a:pPr>
            <a:endParaRPr lang="ru-RU" b="1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137160" indent="0">
              <a:lnSpc>
                <a:spcPts val="1200"/>
              </a:lnSpc>
              <a:spcAft>
                <a:spcPts val="600"/>
              </a:spcAft>
              <a:buNone/>
            </a:pPr>
            <a:endParaRPr lang="ru-RU" b="1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137160" indent="0">
              <a:lnSpc>
                <a:spcPts val="1200"/>
              </a:lnSpc>
              <a:spcAft>
                <a:spcPts val="600"/>
              </a:spcAft>
              <a:buNone/>
            </a:pPr>
            <a:endParaRPr lang="ru-RU" b="1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137160" indent="0">
              <a:lnSpc>
                <a:spcPts val="1200"/>
              </a:lnSpc>
              <a:spcAft>
                <a:spcPts val="600"/>
              </a:spcAft>
              <a:buNone/>
            </a:pPr>
            <a:endParaRPr lang="ru-RU" sz="6600" b="1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13716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ru-RU" sz="6600" b="1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6600" b="1" i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Фокус - покус»</a:t>
            </a:r>
            <a:endParaRPr lang="ru-RU" sz="6600" b="1" i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7160" indent="0">
              <a:buNone/>
            </a:pPr>
            <a:endParaRPr lang="ru-RU" sz="8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>
            <a:noAutofit/>
          </a:bodyPr>
          <a:lstStyle/>
          <a:p>
            <a:r>
              <a:rPr lang="ru-RU" sz="6600" b="1" i="1" dirty="0">
                <a:effectLst/>
                <a:latin typeface="Times New Roman" pitchFamily="18" charset="0"/>
                <a:cs typeface="Times New Roman" pitchFamily="18" charset="0"/>
              </a:rPr>
              <a:t>Третий раунд(Д/З)</a:t>
            </a:r>
            <a:r>
              <a:rPr lang="ru-RU" sz="6000" dirty="0">
                <a:effectLst/>
                <a:latin typeface="+mn-lt"/>
              </a:rPr>
              <a:t/>
            </a:r>
            <a:br>
              <a:rPr lang="ru-RU" sz="6000" dirty="0">
                <a:effectLst/>
                <a:latin typeface="+mn-lt"/>
              </a:rPr>
            </a:br>
            <a:endParaRPr lang="ru-RU" sz="60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728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pPr marL="137160" indent="0">
              <a:lnSpc>
                <a:spcPts val="1200"/>
              </a:lnSpc>
              <a:spcAft>
                <a:spcPts val="600"/>
              </a:spcAft>
              <a:buNone/>
            </a:pPr>
            <a:endParaRPr lang="ru-RU" b="1" dirty="0" smtClean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137160" indent="0">
              <a:lnSpc>
                <a:spcPts val="1200"/>
              </a:lnSpc>
              <a:spcAft>
                <a:spcPts val="600"/>
              </a:spcAft>
              <a:buNone/>
            </a:pPr>
            <a:endParaRPr lang="ru-RU" b="1" dirty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137160" indent="0">
              <a:lnSpc>
                <a:spcPts val="1200"/>
              </a:lnSpc>
              <a:spcAft>
                <a:spcPts val="600"/>
              </a:spcAft>
              <a:buNone/>
            </a:pPr>
            <a:endParaRPr lang="ru-RU" b="1" dirty="0" smtClean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137160" indent="0">
              <a:lnSpc>
                <a:spcPts val="1200"/>
              </a:lnSpc>
              <a:spcAft>
                <a:spcPts val="600"/>
              </a:spcAft>
              <a:buNone/>
            </a:pPr>
            <a:endParaRPr lang="ru-RU" b="1" dirty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137160" indent="0">
              <a:lnSpc>
                <a:spcPts val="1200"/>
              </a:lnSpc>
              <a:spcAft>
                <a:spcPts val="600"/>
              </a:spcAft>
              <a:buNone/>
            </a:pPr>
            <a:endParaRPr lang="ru-RU" b="1" dirty="0" smtClean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13716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      </a:t>
            </a:r>
            <a:r>
              <a:rPr lang="ru-RU" sz="6600" b="1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sz="6600" b="1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ЧАЙНВОРД»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Autofit/>
          </a:bodyPr>
          <a:lstStyle/>
          <a:p>
            <a:r>
              <a:rPr lang="ru-RU" sz="6600" b="1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Четвертый раунд</a:t>
            </a:r>
            <a:br>
              <a:rPr lang="ru-RU" sz="6600" b="1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07109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20888"/>
            <a:ext cx="8784976" cy="3888472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b="1" i="1" dirty="0" smtClean="0">
                <a:ea typeface="Times New Roman"/>
              </a:rPr>
              <a:t>развивать познавательный интерес, интерес к физике;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b="1" i="1" dirty="0" smtClean="0">
                <a:ea typeface="Times New Roman"/>
              </a:rPr>
              <a:t>развивать </a:t>
            </a:r>
            <a:r>
              <a:rPr lang="ru-RU" b="1" i="1" dirty="0">
                <a:ea typeface="Times New Roman"/>
              </a:rPr>
              <a:t>грамотную монологическую речь с использованием физических терминов;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b="1" i="1" dirty="0">
                <a:ea typeface="Times New Roman"/>
              </a:rPr>
              <a:t>развивать внимание, наблюдательность, умение применять знания  в новой ситуации;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b="1" i="1" dirty="0" smtClean="0">
                <a:ea typeface="Times New Roman"/>
              </a:rPr>
              <a:t>повторить известные и сообщить новые сведения из истории физики;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b="1" i="1" dirty="0" smtClean="0">
                <a:ea typeface="Times New Roman"/>
              </a:rPr>
              <a:t>формирование </a:t>
            </a:r>
            <a:r>
              <a:rPr lang="ru-RU" b="1" i="1" dirty="0">
                <a:ea typeface="Times New Roman"/>
              </a:rPr>
              <a:t>дружеских, товарищеских отношений, умение работать группой</a:t>
            </a:r>
            <a:r>
              <a:rPr lang="ru-RU" b="1" i="1" dirty="0" smtClean="0">
                <a:ea typeface="Times New Roman"/>
              </a:rPr>
              <a:t>.</a:t>
            </a:r>
            <a:r>
              <a:rPr lang="ru-RU" b="1" i="1" dirty="0">
                <a:solidFill>
                  <a:srgbClr val="000000"/>
                </a:solidFill>
                <a:ea typeface="Calibri"/>
                <a:cs typeface="Times New Roman"/>
              </a:rPr>
              <a:t> </a:t>
            </a:r>
            <a:endParaRPr lang="ru-RU" sz="2400" b="1" i="1" dirty="0">
              <a:latin typeface="Calibri"/>
              <a:ea typeface="Calibri"/>
              <a:cs typeface="Times New Roman"/>
            </a:endParaRPr>
          </a:p>
          <a:p>
            <a:endParaRPr lang="ru-RU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2132856"/>
          </a:xfrm>
        </p:spPr>
        <p:txBody>
          <a:bodyPr>
            <a:normAutofit/>
          </a:bodyPr>
          <a:lstStyle/>
          <a:p>
            <a:r>
              <a:rPr lang="ru-RU" sz="7200" b="1" i="1" dirty="0">
                <a:latin typeface="Times New Roman" pitchFamily="18" charset="0"/>
                <a:cs typeface="Times New Roman" pitchFamily="18" charset="0"/>
              </a:rPr>
              <a:t>Цели мероприятия:</a:t>
            </a:r>
          </a:p>
        </p:txBody>
      </p:sp>
    </p:spTree>
    <p:extLst>
      <p:ext uri="{BB962C8B-B14F-4D97-AF65-F5344CB8AC3E}">
        <p14:creationId xmlns="" xmlns:p14="http://schemas.microsoft.com/office/powerpoint/2010/main" val="2052649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9"/>
            <a:ext cx="8640959" cy="3384376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endParaRPr lang="ru-RU" b="1" dirty="0" smtClean="0">
              <a:solidFill>
                <a:srgbClr val="000000"/>
              </a:solidFill>
              <a:ea typeface="Times New Roman"/>
            </a:endParaRPr>
          </a:p>
          <a:p>
            <a:pPr marL="137160" indent="0">
              <a:buNone/>
            </a:pPr>
            <a:endParaRPr lang="ru-RU" b="1" dirty="0" smtClean="0">
              <a:solidFill>
                <a:srgbClr val="000000"/>
              </a:solidFill>
              <a:ea typeface="Times New Roman"/>
            </a:endParaRPr>
          </a:p>
          <a:p>
            <a:pPr marL="137160" indent="0">
              <a:buNone/>
            </a:pPr>
            <a:endParaRPr lang="ru-RU" b="1" dirty="0">
              <a:solidFill>
                <a:srgbClr val="000000"/>
              </a:solidFill>
              <a:ea typeface="Times New Roman"/>
            </a:endParaRPr>
          </a:p>
          <a:p>
            <a:pPr marL="137160" indent="0" algn="ctr">
              <a:buNone/>
            </a:pPr>
            <a:r>
              <a:rPr lang="ru-RU" sz="7800" b="1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"</a:t>
            </a:r>
            <a:r>
              <a:rPr lang="ru-RU" sz="7800" b="1" i="1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Дальше,дальше</a:t>
            </a:r>
            <a:r>
              <a:rPr lang="ru-RU" sz="7800" b="1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…"</a:t>
            </a:r>
            <a:endParaRPr lang="ru-RU" sz="7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" indent="0" algn="ctr">
              <a:buNone/>
            </a:pPr>
            <a:r>
              <a:rPr lang="ru-RU" sz="78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endParaRPr lang="ru-RU" sz="7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i="1" dirty="0">
                <a:effectLst/>
                <a:latin typeface="Times New Roman" pitchFamily="18" charset="0"/>
                <a:cs typeface="Times New Roman" pitchFamily="18" charset="0"/>
              </a:rPr>
              <a:t>Пятый раунд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6449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7" cy="345638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 smtClean="0">
              <a:solidFill>
                <a:srgbClr val="000000"/>
              </a:solidFill>
              <a:ea typeface="Times New Roman"/>
            </a:endParaRPr>
          </a:p>
          <a:p>
            <a:pPr marL="137160" indent="0">
              <a:buNone/>
            </a:pPr>
            <a:endParaRPr lang="ru-RU" b="1" dirty="0">
              <a:solidFill>
                <a:srgbClr val="000000"/>
              </a:solidFill>
              <a:ea typeface="Times New Roman"/>
            </a:endParaRPr>
          </a:p>
          <a:p>
            <a:pPr marL="137160" indent="0" algn="ctr">
              <a:buNone/>
            </a:pPr>
            <a:r>
              <a:rPr lang="ru-RU" b="1" dirty="0" smtClean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7200" b="1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72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Черный ящик»</a:t>
            </a: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Шестой</a:t>
            </a:r>
            <a:r>
              <a:rPr lang="ru-RU" sz="6600" b="1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>
                <a:effectLst/>
                <a:latin typeface="Times New Roman" pitchFamily="18" charset="0"/>
                <a:cs typeface="Times New Roman" pitchFamily="18" charset="0"/>
              </a:rPr>
              <a:t>раунд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6449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20888"/>
            <a:ext cx="8424935" cy="3705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Две сестры качались,</a:t>
            </a:r>
          </a:p>
          <a:p>
            <a:pPr mar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Правды добивались,</a:t>
            </a:r>
          </a:p>
          <a:p>
            <a:pPr mar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А когда добились,</a:t>
            </a:r>
          </a:p>
          <a:p>
            <a:pPr mar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То остановились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4026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2675467"/>
            <a:ext cx="8640961" cy="3450696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На спин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язык,</a:t>
            </a:r>
          </a:p>
          <a:p>
            <a:pPr marL="0" indent="0" algn="r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что скажет – люди верят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</a:p>
          <a:p>
            <a:pPr marL="0" indent="0" algn="r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211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8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143116"/>
            <a:ext cx="81439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</a:t>
            </a:r>
            <a:r>
              <a:rPr lang="ru-RU" dirty="0" smtClean="0"/>
              <a:t>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Сидит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Пахом</a:t>
            </a:r>
            <a:b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 коне верхом, </a:t>
            </a:r>
            <a:b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Книги читает, </a:t>
            </a:r>
            <a:b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А грамоты не знает.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23320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14422"/>
            <a:ext cx="8572559" cy="4911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Он, его высочество,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Не терпит одиночества,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С нагрузкой ты его включай,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На клеммах знаки примечай-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И стрелка повернётся, 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На силу тока отзовётся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7" y="2357430"/>
            <a:ext cx="7851804" cy="3768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Прибор  мой дружочек!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Измерь напряженье разочек. Тебя к нагрузке параллельно подключу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И клеммы плотно закручу!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285992"/>
            <a:ext cx="7408333" cy="38401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Дом – стеклянный пузырек,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живет в нем огонек.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Днем он спит,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 как проснется-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Ярким пламенем зажжется.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7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под мышкою сижу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, что делать, укажу: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разрешу гулять,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уложу в кровать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 marL="0" indent="0"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41343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92896"/>
            <a:ext cx="8640959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Он точности в замерах влажности добился…</a:t>
            </a:r>
          </a:p>
          <a:p>
            <a:pPr marL="0" indent="0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 нём два термометра:</a:t>
            </a:r>
          </a:p>
          <a:p>
            <a:pPr marL="0" indent="0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Сухой и влажный,</a:t>
            </a:r>
          </a:p>
          <a:p>
            <a:pPr marL="0" indent="0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Заложен в этом смысл,</a:t>
            </a:r>
          </a:p>
          <a:p>
            <a:pPr marL="0" indent="0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Конечно,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важный.</a:t>
            </a:r>
          </a:p>
          <a:p>
            <a:pPr marL="0" indent="0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</a:p>
          <a:p>
            <a:pPr marL="0" indent="0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854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20888"/>
            <a:ext cx="8784976" cy="4320480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b="1" dirty="0">
                <a:solidFill>
                  <a:srgbClr val="0070C0"/>
                </a:solidFill>
                <a:ea typeface="Calibri"/>
                <a:cs typeface="Times New Roman"/>
              </a:rPr>
              <a:t>развивающая: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 умение видеть мир в многообразии; умение находить решение проблемы, творчески применять знания в различных областях; знакомство студентов с важнейшими методами применения физических знаний на практике, повышение информационной культуры, опыта самостоятельной деятельности;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b="1" dirty="0">
                <a:solidFill>
                  <a:srgbClr val="0070C0"/>
                </a:solidFill>
                <a:ea typeface="Calibri"/>
                <a:cs typeface="Times New Roman"/>
              </a:rPr>
              <a:t>обучающая: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 умение решать качественные задачи по различным разделам физики;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b="1" dirty="0">
                <a:solidFill>
                  <a:srgbClr val="0070C0"/>
                </a:solidFill>
                <a:ea typeface="Calibri"/>
                <a:cs typeface="Times New Roman"/>
              </a:rPr>
              <a:t>коммуникативная: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 обучение детей работать во взаимодействии с другими студентами; 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b="1" dirty="0">
                <a:solidFill>
                  <a:srgbClr val="0070C0"/>
                </a:solidFill>
                <a:ea typeface="Calibri"/>
                <a:cs typeface="Times New Roman"/>
              </a:rPr>
              <a:t>воспитательная: 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развитие познавательного интереса к физике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728192"/>
          </a:xfrm>
        </p:spPr>
        <p:txBody>
          <a:bodyPr>
            <a:noAutofit/>
          </a:bodyPr>
          <a:lstStyle/>
          <a:p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</p:spTree>
    <p:extLst>
      <p:ext uri="{BB962C8B-B14F-4D97-AF65-F5344CB8AC3E}">
        <p14:creationId xmlns="" xmlns:p14="http://schemas.microsoft.com/office/powerpoint/2010/main" val="41017959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75467"/>
            <a:ext cx="8784975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Им силу тока изменяют, если ползунок сдвигают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58908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1" cy="3849291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Этот жадный предмет</a:t>
            </a:r>
          </a:p>
          <a:p>
            <a:pPr marL="0" indent="0" fontAlgn="base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Всё железо хватает.</a:t>
            </a:r>
          </a:p>
          <a:p>
            <a:pPr marL="0" indent="0" fontAlgn="base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Для него нормы нет,</a:t>
            </a:r>
          </a:p>
          <a:p>
            <a:pPr marL="0" indent="0" fontAlgn="base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Прилипанием страдает.</a:t>
            </a:r>
          </a:p>
          <a:p>
            <a:pPr marL="0" indent="0" fontAlgn="base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pPr marL="0" indent="0" fontAlgn="base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75003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1" cy="428133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sz="6000" i="1" dirty="0" smtClean="0">
              <a:solidFill>
                <a:srgbClr val="333333"/>
              </a:solidFill>
              <a:ea typeface="Times New Roman"/>
            </a:endParaRPr>
          </a:p>
          <a:p>
            <a:pPr marL="137160" indent="0" algn="ctr">
              <a:buNone/>
            </a:pPr>
            <a:r>
              <a:rPr lang="ru-RU" sz="6600" b="1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«Устами младенца»</a:t>
            </a:r>
            <a:endParaRPr lang="ru-RU" sz="6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Седьмой </a:t>
            </a:r>
            <a:r>
              <a:rPr lang="ru-RU" sz="6600" b="1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раунд</a:t>
            </a:r>
            <a:endParaRPr lang="ru-RU" sz="6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0259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1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1.Без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него люди умирают, растения тоже, у детей возникает грипп. </a:t>
            </a:r>
          </a:p>
        </p:txBody>
      </p:sp>
    </p:spTree>
    <p:extLst>
      <p:ext uri="{BB962C8B-B14F-4D97-AF65-F5344CB8AC3E}">
        <p14:creationId xmlns="" xmlns:p14="http://schemas.microsoft.com/office/powerpoint/2010/main" val="235112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1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Без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него люди умирают, растения тоже, у детей возникает грипп. Когда его много, хочется в душ. </a:t>
            </a:r>
          </a:p>
        </p:txBody>
      </p:sp>
    </p:spTree>
    <p:extLst>
      <p:ext uri="{BB962C8B-B14F-4D97-AF65-F5344CB8AC3E}">
        <p14:creationId xmlns="" xmlns:p14="http://schemas.microsoft.com/office/powerpoint/2010/main" val="37728615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3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Без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него люди умирают, растения тоже, у детей возникает грипп. Когда его много, хочется в душ. Наверху его всегда больше, чем внизу. </a:t>
            </a:r>
          </a:p>
        </p:txBody>
      </p:sp>
    </p:spTree>
    <p:extLst>
      <p:ext uri="{BB962C8B-B14F-4D97-AF65-F5344CB8AC3E}">
        <p14:creationId xmlns="" xmlns:p14="http://schemas.microsoft.com/office/powerpoint/2010/main" val="2089459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5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Без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него люди умирают, растения тоже, у детей возникает грипп. Когда его много, хочется в душ. Наверху его всегда больше, чем внизу. Животные и растения получают его от Солнца. </a:t>
            </a:r>
          </a:p>
        </p:txBody>
      </p:sp>
    </p:spTree>
    <p:extLst>
      <p:ext uri="{BB962C8B-B14F-4D97-AF65-F5344CB8AC3E}">
        <p14:creationId xmlns="" xmlns:p14="http://schemas.microsoft.com/office/powerpoint/2010/main" val="35896722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20888"/>
            <a:ext cx="8568951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2.Она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нужна всем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68747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348880"/>
            <a:ext cx="8568951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2.Она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нужна всем. Когда работают, её теряют. </a:t>
            </a:r>
          </a:p>
        </p:txBody>
      </p:sp>
    </p:spTree>
    <p:extLst>
      <p:ext uri="{BB962C8B-B14F-4D97-AF65-F5344CB8AC3E}">
        <p14:creationId xmlns="" xmlns:p14="http://schemas.microsoft.com/office/powerpoint/2010/main" val="17660226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1271" y="2420888"/>
            <a:ext cx="8339202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3.Вокруг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носа вьётся, а в руки не даётся. </a:t>
            </a:r>
          </a:p>
        </p:txBody>
      </p:sp>
    </p:spTree>
    <p:extLst>
      <p:ext uri="{BB962C8B-B14F-4D97-AF65-F5344CB8AC3E}">
        <p14:creationId xmlns="" xmlns:p14="http://schemas.microsoft.com/office/powerpoint/2010/main" val="37157685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04864"/>
            <a:ext cx="9036495" cy="3921299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9600" b="1" i="1" kern="1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«Физический калейдоскоп»</a:t>
            </a:r>
            <a:endParaRPr lang="ru-RU" sz="9600" b="1" i="1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68596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348880"/>
            <a:ext cx="8568951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рук, без ног по полю рыщет, поёт да свищет, деревья ломает, к земле траву прижимает. </a:t>
            </a:r>
          </a:p>
        </p:txBody>
      </p:sp>
    </p:spTree>
    <p:extLst>
      <p:ext uri="{BB962C8B-B14F-4D97-AF65-F5344CB8AC3E}">
        <p14:creationId xmlns="" xmlns:p14="http://schemas.microsoft.com/office/powerpoint/2010/main" val="2887644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1" cy="428133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sz="6000" i="1" dirty="0" smtClean="0">
              <a:solidFill>
                <a:srgbClr val="333333"/>
              </a:solidFill>
              <a:ea typeface="Times New Roman"/>
            </a:endParaRPr>
          </a:p>
          <a:p>
            <a:pPr marL="137160" indent="0">
              <a:buNone/>
            </a:pPr>
            <a:r>
              <a:rPr lang="ru-RU" sz="6600" b="1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«Четвертый лишний»</a:t>
            </a:r>
            <a:endParaRPr lang="ru-RU" sz="6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</a:t>
            </a:r>
            <a:r>
              <a:rPr lang="ru-RU" sz="66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ьмой </a:t>
            </a:r>
            <a:r>
              <a:rPr lang="ru-RU" sz="6600" b="1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раунд</a:t>
            </a:r>
            <a:endParaRPr lang="ru-RU" sz="6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0259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212976"/>
            <a:ext cx="8640960" cy="3528392"/>
          </a:xfrm>
        </p:spPr>
        <p:txBody>
          <a:bodyPr>
            <a:normAutofit/>
          </a:bodyPr>
          <a:lstStyle/>
          <a:p>
            <a:pPr lvl="0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Вольтметр, манометр, 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амперметр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, омметр.</a:t>
            </a:r>
          </a:p>
          <a:p>
            <a:pPr>
              <a:buNone/>
            </a:pP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03232" cy="1650512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021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996952"/>
            <a:ext cx="8928992" cy="1224136"/>
          </a:xfrm>
        </p:spPr>
        <p:txBody>
          <a:bodyPr>
            <a:normAutofit fontScale="92500"/>
          </a:bodyPr>
          <a:lstStyle/>
          <a:p>
            <a:pPr lvl="0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Ньютон, Попов, Дарвин, Галилей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03232" cy="1650512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021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996952"/>
            <a:ext cx="8928992" cy="2088232"/>
          </a:xfrm>
        </p:spPr>
        <p:txBody>
          <a:bodyPr>
            <a:normAutofit/>
          </a:bodyPr>
          <a:lstStyle/>
          <a:p>
            <a:pPr lvl="0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Литр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, секунда, метр, килограмм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03232" cy="1650512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021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996952"/>
            <a:ext cx="8640960" cy="2304256"/>
          </a:xfrm>
        </p:spPr>
        <p:txBody>
          <a:bodyPr>
            <a:normAutofit/>
          </a:bodyPr>
          <a:lstStyle/>
          <a:p>
            <a:pPr lvl="0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Альфа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, игрек, омега, дельта.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03232" cy="1650512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021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284984"/>
            <a:ext cx="8640960" cy="3456384"/>
          </a:xfrm>
        </p:spPr>
        <p:txBody>
          <a:bodyPr>
            <a:normAutofit/>
          </a:bodyPr>
          <a:lstStyle/>
          <a:p>
            <a:pPr lvl="0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Нано, микро, Милли, мега.</a:t>
            </a:r>
          </a:p>
          <a:p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03232" cy="1650512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021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708920"/>
            <a:ext cx="8640960" cy="1656184"/>
          </a:xfrm>
        </p:spPr>
        <p:txBody>
          <a:bodyPr>
            <a:normAutofit/>
          </a:bodyPr>
          <a:lstStyle/>
          <a:p>
            <a:pPr lvl="0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Метр, локоть, сажень, пядь.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03232" cy="1650512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021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780928"/>
            <a:ext cx="8892480" cy="1944216"/>
          </a:xfrm>
        </p:spPr>
        <p:txBody>
          <a:bodyPr>
            <a:normAutofit/>
          </a:bodyPr>
          <a:lstStyle/>
          <a:p>
            <a:pPr lvl="0"/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Азот,водород,кислород,железо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03232" cy="1650512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021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780928"/>
            <a:ext cx="8640960" cy="3024336"/>
          </a:xfrm>
        </p:spPr>
        <p:txBody>
          <a:bodyPr>
            <a:normAutofit/>
          </a:bodyPr>
          <a:lstStyle/>
          <a:p>
            <a:pPr lvl="0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Медь, германий, кремний, теллур.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03232" cy="1650512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021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458808"/>
          </a:xfrm>
        </p:spPr>
        <p:txBody>
          <a:bodyPr>
            <a:normAutofit/>
          </a:bodyPr>
          <a:lstStyle/>
          <a:p>
            <a:pPr marL="137160" indent="0" algn="r">
              <a:buNone/>
            </a:pPr>
            <a:endParaRPr lang="ru-RU" sz="3200" b="1" i="1" dirty="0" smtClean="0"/>
          </a:p>
          <a:p>
            <a:pPr marL="137160" indent="0" algn="r">
              <a:buNone/>
            </a:pPr>
            <a:r>
              <a:rPr lang="ru-RU" sz="3200" b="1" i="1" dirty="0" smtClean="0"/>
              <a:t>"</a:t>
            </a:r>
            <a:r>
              <a:rPr lang="ru-RU" sz="3200" b="1" i="1" dirty="0"/>
              <a:t>Грош цена вашей физике, </a:t>
            </a:r>
            <a:r>
              <a:rPr lang="ru-RU" sz="3200" b="1" i="1" dirty="0" smtClean="0"/>
              <a:t>если она</a:t>
            </a:r>
          </a:p>
          <a:p>
            <a:pPr marL="137160" indent="0" algn="r">
              <a:buNone/>
            </a:pPr>
            <a:r>
              <a:rPr lang="ru-RU" sz="3200" b="1" i="1" dirty="0" smtClean="0"/>
              <a:t> </a:t>
            </a:r>
            <a:r>
              <a:rPr lang="ru-RU" sz="3200" b="1" i="1" dirty="0"/>
              <a:t>застилает для </a:t>
            </a:r>
            <a:r>
              <a:rPr lang="ru-RU" sz="3200" b="1" i="1" dirty="0" smtClean="0"/>
              <a:t>вас все </a:t>
            </a:r>
            <a:r>
              <a:rPr lang="ru-RU" sz="3200" b="1" i="1" dirty="0"/>
              <a:t>остальное </a:t>
            </a:r>
            <a:r>
              <a:rPr lang="ru-RU" sz="3200" b="1" i="1" dirty="0" smtClean="0"/>
              <a:t>–</a:t>
            </a:r>
          </a:p>
          <a:p>
            <a:pPr marL="137160" indent="0" algn="r">
              <a:buNone/>
            </a:pPr>
            <a:r>
              <a:rPr lang="ru-RU" sz="3200" b="1" i="1" dirty="0" smtClean="0"/>
              <a:t> </a:t>
            </a:r>
            <a:r>
              <a:rPr lang="ru-RU" sz="3200" b="1" i="1" dirty="0"/>
              <a:t>шорох </a:t>
            </a:r>
            <a:r>
              <a:rPr lang="ru-RU" sz="3200" b="1" i="1" dirty="0" smtClean="0"/>
              <a:t>леса, краски </a:t>
            </a:r>
            <a:r>
              <a:rPr lang="ru-RU" sz="3200" b="1" i="1" dirty="0"/>
              <a:t>заката, звон рифм.</a:t>
            </a:r>
            <a:br>
              <a:rPr lang="ru-RU" sz="3200" b="1" i="1" dirty="0"/>
            </a:br>
            <a:r>
              <a:rPr lang="ru-RU" sz="3200" b="1" i="1" dirty="0"/>
              <a:t>Это какая-то усеченная физика:</a:t>
            </a:r>
            <a:br>
              <a:rPr lang="ru-RU" sz="3200" b="1" i="1" dirty="0"/>
            </a:br>
            <a:r>
              <a:rPr lang="ru-RU" sz="3200" b="1" i="1" dirty="0"/>
              <a:t>Физик, не воспринимающий поэзии</a:t>
            </a:r>
            <a:r>
              <a:rPr lang="ru-RU" sz="3200" b="1" i="1" dirty="0" smtClean="0"/>
              <a:t>,</a:t>
            </a:r>
          </a:p>
          <a:p>
            <a:pPr marL="137160" indent="0" algn="r">
              <a:buNone/>
            </a:pPr>
            <a:r>
              <a:rPr lang="ru-RU" sz="3200" b="1" i="1" dirty="0" smtClean="0"/>
              <a:t> </a:t>
            </a:r>
            <a:r>
              <a:rPr lang="ru-RU" sz="3200" b="1" i="1" dirty="0"/>
              <a:t>искусства - плохой физик".</a:t>
            </a:r>
            <a:br>
              <a:rPr lang="ru-RU" sz="3200" b="1" i="1" dirty="0"/>
            </a:br>
            <a:r>
              <a:rPr lang="ru-RU" sz="3200" i="1" dirty="0"/>
              <a:t>Л. Д. Ландау</a:t>
            </a:r>
            <a:endParaRPr lang="ru-RU" sz="32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98178"/>
          </a:xfrm>
        </p:spPr>
        <p:txBody>
          <a:bodyPr>
            <a:normAutofit/>
          </a:bodyPr>
          <a:lstStyle/>
          <a:p>
            <a:r>
              <a:rPr lang="ru-RU" sz="5400" b="1" i="1" kern="1800" dirty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«Физический калейдоскоп»</a:t>
            </a:r>
            <a:endParaRPr lang="ru-RU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8463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140968"/>
            <a:ext cx="8640960" cy="2664296"/>
          </a:xfrm>
        </p:spPr>
        <p:txBody>
          <a:bodyPr>
            <a:normAutofit/>
          </a:bodyPr>
          <a:lstStyle/>
          <a:p>
            <a:pPr lvl="0"/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Прохоров,Таунс,Курчатов,Басов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03232" cy="1650512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021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036495" cy="4713387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endParaRPr lang="ru-RU" sz="6600" b="1" i="1" dirty="0" smtClean="0">
              <a:solidFill>
                <a:srgbClr val="333333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37160" indent="0" algn="ctr">
              <a:buNone/>
            </a:pPr>
            <a:r>
              <a:rPr lang="ru-RU" sz="6600" b="1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«Физические термины»</a:t>
            </a:r>
            <a:endParaRPr lang="ru-RU" sz="6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Девяты</a:t>
            </a:r>
            <a:r>
              <a:rPr lang="ru-RU" sz="6600" b="1" i="1" dirty="0" smtClean="0">
                <a:effectLst/>
                <a:latin typeface="Times New Roman" pitchFamily="18" charset="0"/>
                <a:cs typeface="Times New Roman" pitchFamily="18" charset="0"/>
              </a:rPr>
              <a:t>й  </a:t>
            </a:r>
            <a:r>
              <a:rPr lang="ru-RU" sz="6600" b="1" i="1" dirty="0">
                <a:effectLst/>
                <a:latin typeface="Times New Roman" pitchFamily="18" charset="0"/>
                <a:cs typeface="Times New Roman" pitchFamily="18" charset="0"/>
              </a:rPr>
              <a:t>раунд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2863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«Физические термины»</a:t>
            </a:r>
            <a:r>
              <a:rPr lang="ru-RU" sz="5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2564904"/>
            <a:ext cx="8424935" cy="35227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Топка + И =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Лапа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+ М =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Ряд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+ 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                   Алмаз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+ П =</a:t>
            </a:r>
          </a:p>
          <a:p>
            <a:pPr marL="0" lv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Метро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+ Е =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Динар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+ А =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lv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Блок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+ А =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Алиса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– А =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Кузов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- 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9230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User\Desktop\fe186620433f6cf75d429da05cde2b6f--crayons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571744"/>
            <a:ext cx="5183182" cy="4286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8769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780928"/>
            <a:ext cx="6728792" cy="2232247"/>
          </a:xfrm>
        </p:spPr>
        <p:txBody>
          <a:bodyPr>
            <a:normAutofit/>
          </a:bodyPr>
          <a:lstStyle/>
          <a:p>
            <a:pPr marL="137160" indent="0">
              <a:lnSpc>
                <a:spcPts val="2375"/>
              </a:lnSpc>
              <a:spcAft>
                <a:spcPts val="0"/>
              </a:spcAft>
              <a:buNone/>
            </a:pPr>
            <a:endParaRPr lang="ru-RU" sz="6600" b="1" dirty="0" smtClean="0">
              <a:solidFill>
                <a:srgbClr val="333333"/>
              </a:solidFill>
              <a:ea typeface="Times New Roman"/>
            </a:endParaRPr>
          </a:p>
          <a:p>
            <a:pPr marL="137160" indent="0" algn="ctr">
              <a:lnSpc>
                <a:spcPts val="2375"/>
              </a:lnSpc>
              <a:spcAft>
                <a:spcPts val="0"/>
              </a:spcAft>
              <a:buNone/>
            </a:pPr>
            <a:r>
              <a:rPr lang="ru-RU" sz="6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</a:t>
            </a:r>
            <a:r>
              <a:rPr lang="ru-RU" sz="6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66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РАЗМИНКА»</a:t>
            </a:r>
            <a:endParaRPr lang="ru-RU" sz="66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37160" indent="0" algn="ctr">
              <a:buNone/>
            </a:pP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16024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7300" b="1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Первый раунд</a:t>
            </a:r>
            <a:r>
              <a:rPr lang="ru-RU" sz="8000" b="1" i="1" dirty="0">
                <a:solidFill>
                  <a:schemeClr val="bg1"/>
                </a:solidFill>
                <a:effectLst/>
              </a:rPr>
              <a:t/>
            </a:r>
            <a:br>
              <a:rPr lang="ru-RU" sz="8000" b="1" i="1" dirty="0">
                <a:solidFill>
                  <a:schemeClr val="bg1"/>
                </a:solidFill>
                <a:effectLst/>
              </a:rPr>
            </a:br>
            <a:endParaRPr lang="ru-RU" sz="8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69798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3140968"/>
            <a:ext cx="7408333" cy="1944216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6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«ТЕСТ-ОПРОС»</a:t>
            </a:r>
            <a:endParaRPr lang="ru-RU" sz="66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7300" b="1" i="1" dirty="0">
                <a:effectLst/>
                <a:latin typeface="Times New Roman" pitchFamily="18" charset="0"/>
                <a:cs typeface="Times New Roman" pitchFamily="18" charset="0"/>
              </a:rPr>
              <a:t>Второй раунд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188434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548680"/>
            <a:ext cx="8496943" cy="5577483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Кто первым предложил использовать ракеты для космических полетов?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Леонардо да Винчи;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Ломоносов;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Кибальчич;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Циолковский;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Цандер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486633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568951" cy="5865515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 каком году был осуществлен первый в мире космический полет человека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1957;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1958;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1961;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1963;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1967.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59195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345</TotalTime>
  <Words>769</Words>
  <Application>Microsoft Office PowerPoint</Application>
  <PresentationFormat>Экран (4:3)</PresentationFormat>
  <Paragraphs>165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Волна</vt:lpstr>
      <vt:lpstr>«Физ калейдоскоп»</vt:lpstr>
      <vt:lpstr>Цели мероприятия:</vt:lpstr>
      <vt:lpstr>Задачи:</vt:lpstr>
      <vt:lpstr>Слайд 4</vt:lpstr>
      <vt:lpstr>«Физический калейдоскоп»</vt:lpstr>
      <vt:lpstr> Первый раунд </vt:lpstr>
      <vt:lpstr>Второй раунд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Третий раунд(Д/З) </vt:lpstr>
      <vt:lpstr>Четвертый раунд </vt:lpstr>
      <vt:lpstr>Пятый раунд</vt:lpstr>
      <vt:lpstr>Шестой раунд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Седьмой раунд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Восьмой раунд</vt:lpstr>
      <vt:lpstr>«Четвертый лишний» </vt:lpstr>
      <vt:lpstr>«Четвертый лишний» </vt:lpstr>
      <vt:lpstr>«Четвертый лишний» </vt:lpstr>
      <vt:lpstr>«Четвертый лишний» </vt:lpstr>
      <vt:lpstr>«Четвертый лишний» </vt:lpstr>
      <vt:lpstr>«Четвертый лишний» </vt:lpstr>
      <vt:lpstr>«Четвертый лишний» </vt:lpstr>
      <vt:lpstr>«Четвертый лишний» </vt:lpstr>
      <vt:lpstr>«Четвертый лишний» </vt:lpstr>
      <vt:lpstr>Девятый  раунд</vt:lpstr>
      <vt:lpstr>«Физические термины»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123</cp:lastModifiedBy>
  <cp:revision>43</cp:revision>
  <dcterms:created xsi:type="dcterms:W3CDTF">2018-11-23T18:20:12Z</dcterms:created>
  <dcterms:modified xsi:type="dcterms:W3CDTF">2020-03-02T07:14:29Z</dcterms:modified>
</cp:coreProperties>
</file>